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06" r:id="rId2"/>
  </p:sldMasterIdLst>
  <p:sldIdLst>
    <p:sldId id="256" r:id="rId3"/>
    <p:sldId id="284" r:id="rId4"/>
    <p:sldId id="283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7" r:id="rId14"/>
    <p:sldId id="276" r:id="rId15"/>
    <p:sldId id="271" r:id="rId16"/>
    <p:sldId id="278" r:id="rId17"/>
    <p:sldId id="273" r:id="rId18"/>
    <p:sldId id="274" r:id="rId19"/>
    <p:sldId id="275" r:id="rId20"/>
    <p:sldId id="258" r:id="rId21"/>
    <p:sldId id="279" r:id="rId22"/>
    <p:sldId id="280" r:id="rId23"/>
    <p:sldId id="270" r:id="rId24"/>
    <p:sldId id="268" r:id="rId25"/>
    <p:sldId id="272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20"/>
    <p:restoredTop sz="94663"/>
  </p:normalViewPr>
  <p:slideViewPr>
    <p:cSldViewPr snapToGrid="0" snapToObjects="1">
      <p:cViewPr varScale="1">
        <p:scale>
          <a:sx n="124" d="100"/>
          <a:sy n="124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"/>
            <a:ext cx="9144000" cy="6855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- sma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3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_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" y="-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" y="-1041"/>
            <a:ext cx="9142612" cy="685904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3" orient="horz" pos="60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Module1:</a:t>
            </a:r>
            <a:r>
              <a:rPr lang="zh-CN" altLang="en-US" dirty="0"/>
              <a:t> </a:t>
            </a:r>
            <a:r>
              <a:rPr lang="en-US" altLang="zh-CN" dirty="0"/>
              <a:t>BODYFAT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Tianqi</a:t>
            </a:r>
            <a:r>
              <a:rPr lang="zh-CN" altLang="en-US" dirty="0"/>
              <a:t> </a:t>
            </a:r>
            <a:r>
              <a:rPr lang="en-US" altLang="zh-CN" dirty="0"/>
              <a:t>Li,</a:t>
            </a:r>
            <a:r>
              <a:rPr lang="zh-CN" altLang="en-US" dirty="0"/>
              <a:t> </a:t>
            </a:r>
            <a:r>
              <a:rPr lang="en-US" altLang="zh-CN" dirty="0" err="1"/>
              <a:t>Tiannan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Siyu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r"/>
            <a:r>
              <a:rPr lang="en-US" altLang="zh-CN" dirty="0"/>
              <a:t>Tues</a:t>
            </a:r>
            <a:r>
              <a:rPr lang="zh-CN" altLang="en-US" dirty="0"/>
              <a:t> </a:t>
            </a:r>
            <a:r>
              <a:rPr lang="en-US" altLang="zh-CN" dirty="0"/>
              <a:t>Group3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0E334-BC87-7943-B8DE-C8E01AC6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058F2-4CD0-6B4F-9357-8EA8DA9A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02" y="1967157"/>
            <a:ext cx="6303195" cy="31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AD71E-2DB7-1F4B-8B37-9C2CF3F5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B1E1-FA27-CE43-A8B7-67F89A7F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column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242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columns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52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AD71E-2DB7-1F4B-8B37-9C2CF3F5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Variable Selection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B1E1-FA27-CE43-A8B7-67F89A7F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1180"/>
            <a:ext cx="7886700" cy="4929277"/>
          </a:xfrm>
        </p:spPr>
        <p:txBody>
          <a:bodyPr/>
          <a:lstStyle/>
          <a:p>
            <a:r>
              <a:rPr kumimoji="1" lang="en-US" altLang="zh-CN" dirty="0"/>
              <a:t>Stepwise variable selection</a:t>
            </a:r>
          </a:p>
          <a:p>
            <a:r>
              <a:rPr kumimoji="1" lang="en-US" altLang="zh-CN"/>
              <a:t>Direction: both </a:t>
            </a:r>
            <a:r>
              <a:rPr kumimoji="1" lang="en-US" altLang="zh-CN" dirty="0"/>
              <a:t>side</a:t>
            </a:r>
          </a:p>
          <a:p>
            <a:r>
              <a:rPr kumimoji="1" lang="en-US" altLang="zh-CN" dirty="0"/>
              <a:t>AIC as the criterion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44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7E47E26-37A3-E840-8250-72DA62B13B9F}"/>
              </a:ext>
            </a:extLst>
          </p:cNvPr>
          <p:cNvSpPr txBox="1"/>
          <p:nvPr/>
        </p:nvSpPr>
        <p:spPr>
          <a:xfrm>
            <a:off x="510988" y="1613646"/>
            <a:ext cx="81220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600" dirty="0"/>
              <a:t>BODYFAT ~ AGE + HEIGHT + ABDOMEN + WRIST + ADIPOSITY + THIGH + WEIGHT</a:t>
            </a:r>
            <a:endParaRPr lang="zh-CN" altLang="en-US" sz="2600" dirty="0"/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BC6585-A66C-8447-BD92-4B7EC2F689A1}"/>
              </a:ext>
            </a:extLst>
          </p:cNvPr>
          <p:cNvSpPr txBox="1"/>
          <p:nvPr/>
        </p:nvSpPr>
        <p:spPr>
          <a:xfrm>
            <a:off x="3245222" y="3228945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FF0000"/>
                </a:solidFill>
              </a:rPr>
              <a:t>Not simple!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89DEBB-6D56-4541-BCD1-AE6C3237AC6D}"/>
              </a:ext>
            </a:extLst>
          </p:cNvPr>
          <p:cNvSpPr txBox="1"/>
          <p:nvPr/>
        </p:nvSpPr>
        <p:spPr>
          <a:xfrm>
            <a:off x="2380481" y="4187460"/>
            <a:ext cx="4431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600" dirty="0">
                <a:solidFill>
                  <a:srgbClr val="FF0000"/>
                </a:solidFill>
              </a:rPr>
              <a:t>Collinearity problem!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5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8F843-577C-6848-AD80-CAED8015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VIF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Plot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33661-C34F-5B47-B13F-00F17DDC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49" y="886443"/>
            <a:ext cx="7590902" cy="56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AD71E-2DB7-1F4B-8B37-9C2CF3F5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 with Single Predictor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9B1E1-FA27-CE43-A8B7-67F89A7F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1180"/>
            <a:ext cx="7886700" cy="49365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600" dirty="0"/>
              <a:t>We consider 3</a:t>
            </a:r>
            <a:r>
              <a:rPr kumimoji="1" lang="zh-CN" altLang="en-US" sz="2600" dirty="0"/>
              <a:t> </a:t>
            </a:r>
            <a:r>
              <a:rPr kumimoji="1" lang="en-US" altLang="zh-CN" sz="2600" dirty="0"/>
              <a:t>kinds of Model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D6D25B-814C-6C49-BD55-F44AF8F25BC7}"/>
              </a:ext>
            </a:extLst>
          </p:cNvPr>
          <p:cNvSpPr txBox="1"/>
          <p:nvPr/>
        </p:nvSpPr>
        <p:spPr>
          <a:xfrm>
            <a:off x="1314464" y="2219172"/>
            <a:ext cx="3921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/>
              <a:t>1. Predictor: only one variable</a:t>
            </a:r>
            <a:endParaRPr kumimoji="1" lang="zh-CN" altLang="en-US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68DE53-8626-264B-ACA0-2D68EA6292A2}"/>
              </a:ext>
            </a:extLst>
          </p:cNvPr>
          <p:cNvSpPr txBox="1"/>
          <p:nvPr/>
        </p:nvSpPr>
        <p:spPr>
          <a:xfrm>
            <a:off x="4302571" y="2770981"/>
            <a:ext cx="75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 ~ X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BD67AE-0CD4-FA44-BBAC-F597EA7BC430}"/>
              </a:ext>
            </a:extLst>
          </p:cNvPr>
          <p:cNvSpPr txBox="1"/>
          <p:nvPr/>
        </p:nvSpPr>
        <p:spPr>
          <a:xfrm>
            <a:off x="1314464" y="3376372"/>
            <a:ext cx="4769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/>
              <a:t>2. Predictor: product of two variables</a:t>
            </a:r>
            <a:endParaRPr kumimoji="1" lang="zh-CN" altLang="en-US" sz="2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A5A401-E821-824A-A590-34B519F2B90F}"/>
              </a:ext>
            </a:extLst>
          </p:cNvPr>
          <p:cNvSpPr txBox="1"/>
          <p:nvPr/>
        </p:nvSpPr>
        <p:spPr>
          <a:xfrm>
            <a:off x="4001207" y="3910045"/>
            <a:ext cx="13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 ~ X1 * X2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E744C6-DA5E-F845-9B55-00E86D3DFCE2}"/>
              </a:ext>
            </a:extLst>
          </p:cNvPr>
          <p:cNvSpPr txBox="1"/>
          <p:nvPr/>
        </p:nvSpPr>
        <p:spPr>
          <a:xfrm>
            <a:off x="1314464" y="4533572"/>
            <a:ext cx="4376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/>
              <a:t>3. Predictor: ratio of two variables</a:t>
            </a:r>
            <a:endParaRPr kumimoji="1" lang="zh-CN" altLang="en-US" sz="2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2A82DE-B599-4941-911F-3127F83509E1}"/>
              </a:ext>
            </a:extLst>
          </p:cNvPr>
          <p:cNvSpPr txBox="1"/>
          <p:nvPr/>
        </p:nvSpPr>
        <p:spPr>
          <a:xfrm>
            <a:off x="4001207" y="5128800"/>
            <a:ext cx="13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 ~ X1 / X2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48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8F843-577C-6848-AD80-CAED8015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Models with Lowest MSE(under 3 forms)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A8576-2805-A841-9754-CA6A34C3B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63995"/>
              </p:ext>
            </p:extLst>
          </p:nvPr>
        </p:nvGraphicFramePr>
        <p:xfrm>
          <a:off x="1093693" y="1859179"/>
          <a:ext cx="6956613" cy="220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871">
                  <a:extLst>
                    <a:ext uri="{9D8B030D-6E8A-4147-A177-3AD203B41FA5}">
                      <a16:colId xmlns:a16="http://schemas.microsoft.com/office/drawing/2014/main" val="3293710077"/>
                    </a:ext>
                  </a:extLst>
                </a:gridCol>
                <a:gridCol w="2427995">
                  <a:extLst>
                    <a:ext uri="{9D8B030D-6E8A-4147-A177-3AD203B41FA5}">
                      <a16:colId xmlns:a16="http://schemas.microsoft.com/office/drawing/2014/main" val="2282649970"/>
                    </a:ext>
                  </a:extLst>
                </a:gridCol>
                <a:gridCol w="2209747">
                  <a:extLst>
                    <a:ext uri="{9D8B030D-6E8A-4147-A177-3AD203B41FA5}">
                      <a16:colId xmlns:a16="http://schemas.microsoft.com/office/drawing/2014/main" val="2531215426"/>
                    </a:ext>
                  </a:extLst>
                </a:gridCol>
              </a:tblGrid>
              <a:tr h="5518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 Form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Model’s predictors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Lowest MSE of CV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551327"/>
                  </a:ext>
                </a:extLst>
              </a:tr>
              <a:tr h="5518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 ~ 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ABDOMEN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297598"/>
                  </a:ext>
                </a:extLst>
              </a:tr>
              <a:tr h="5518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 ~ X1 * X2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ADIPOSITY * ABDOMEN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020368"/>
                  </a:ext>
                </a:extLst>
              </a:tr>
              <a:tr h="55182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 ~ X1 / X2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ABDOMEN / HEIGHT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462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74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8F843-577C-6848-AD80-CAED8015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Comparison of Two Models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FEE5FEC-BE42-424D-ABC0-BD52C0DD7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1218396"/>
                  </p:ext>
                </p:extLst>
              </p:nvPr>
            </p:nvGraphicFramePr>
            <p:xfrm>
              <a:off x="1290917" y="1916424"/>
              <a:ext cx="6562165" cy="1669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16313">
                      <a:extLst>
                        <a:ext uri="{9D8B030D-6E8A-4147-A177-3AD203B41FA5}">
                          <a16:colId xmlns:a16="http://schemas.microsoft.com/office/drawing/2014/main" val="2423445098"/>
                        </a:ext>
                      </a:extLst>
                    </a:gridCol>
                    <a:gridCol w="2045852">
                      <a:extLst>
                        <a:ext uri="{9D8B030D-6E8A-4147-A177-3AD203B41FA5}">
                          <a16:colId xmlns:a16="http://schemas.microsoft.com/office/drawing/2014/main" val="1999457808"/>
                        </a:ext>
                      </a:extLst>
                    </a:gridCol>
                  </a:tblGrid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6951918"/>
                      </a:ext>
                    </a:extLst>
                  </a:tr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dirty="0"/>
                            <a:t>BODYFAT ~ ABDOMEN / HEIGHT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71%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4947396"/>
                      </a:ext>
                    </a:extLst>
                  </a:tr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dirty="0"/>
                            <a:t>BODYFAT ~ AGE + HEIGHT + ABDOMEN + WRIST </a:t>
                          </a:r>
                          <a:r>
                            <a:rPr lang="en" altLang="zh-CN" sz="1400" dirty="0"/>
                            <a:t>+ ADIPOSITY + THIGH + WEIGHT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73%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456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FEE5FEC-BE42-424D-ABC0-BD52C0DD7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1218396"/>
                  </p:ext>
                </p:extLst>
              </p:nvPr>
            </p:nvGraphicFramePr>
            <p:xfrm>
              <a:off x="1290917" y="1916424"/>
              <a:ext cx="6562165" cy="1669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16313">
                      <a:extLst>
                        <a:ext uri="{9D8B030D-6E8A-4147-A177-3AD203B41FA5}">
                          <a16:colId xmlns:a16="http://schemas.microsoft.com/office/drawing/2014/main" val="2423445098"/>
                        </a:ext>
                      </a:extLst>
                    </a:gridCol>
                    <a:gridCol w="2045852">
                      <a:extLst>
                        <a:ext uri="{9D8B030D-6E8A-4147-A177-3AD203B41FA5}">
                          <a16:colId xmlns:a16="http://schemas.microsoft.com/office/drawing/2014/main" val="1999457808"/>
                        </a:ext>
                      </a:extLst>
                    </a:gridCol>
                  </a:tblGrid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Model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360" r="-62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951918"/>
                      </a:ext>
                    </a:extLst>
                  </a:tr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dirty="0"/>
                            <a:t>BODYFAT ~ ABDOMEN / HEIGHT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71%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4947396"/>
                      </a:ext>
                    </a:extLst>
                  </a:tr>
                  <a:tr h="5564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dirty="0"/>
                            <a:t>BODYFAT ~ AGE + HEIGHT + ABDOMEN + WRIST </a:t>
                          </a:r>
                          <a:r>
                            <a:rPr lang="en" altLang="zh-CN" sz="1400" dirty="0"/>
                            <a:t>+ ADIPOSITY + THIGH + WEIGHT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73%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45678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1458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73427-287A-B545-9276-E201869F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5" y="420171"/>
            <a:ext cx="7886700" cy="666573"/>
          </a:xfrm>
        </p:spPr>
        <p:txBody>
          <a:bodyPr/>
          <a:lstStyle/>
          <a:p>
            <a:r>
              <a:rPr kumimoji="1" lang="en-US" altLang="zh-CN" dirty="0"/>
              <a:t>Final Model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1919719-FD50-D747-A26A-442AF1D36A43}"/>
              </a:ext>
            </a:extLst>
          </p:cNvPr>
          <p:cNvSpPr txBox="1">
            <a:spLocks/>
          </p:cNvSpPr>
          <p:nvPr/>
        </p:nvSpPr>
        <p:spPr>
          <a:xfrm>
            <a:off x="277905" y="2818089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dirty="0"/>
              <a:t>Rule of Thumb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31EE1A-1EBE-9C4F-A09F-114A771B92E6}"/>
              </a:ext>
            </a:extLst>
          </p:cNvPr>
          <p:cNvSpPr txBox="1">
            <a:spLocks/>
          </p:cNvSpPr>
          <p:nvPr/>
        </p:nvSpPr>
        <p:spPr>
          <a:xfrm>
            <a:off x="277905" y="3813166"/>
            <a:ext cx="8588188" cy="81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2400" dirty="0"/>
              <a:t>Divide your abdomen</a:t>
            </a:r>
            <a:r>
              <a:rPr lang="zh-CN" altLang="en-US" sz="2400" dirty="0"/>
              <a:t> </a:t>
            </a:r>
            <a:r>
              <a:rPr lang="en" altLang="zh-CN" sz="2400" dirty="0"/>
              <a:t>circumference(cm) by your height(i</a:t>
            </a:r>
            <a:r>
              <a:rPr lang="en" altLang="zh-CN" dirty="0"/>
              <a:t>nches</a:t>
            </a:r>
            <a:r>
              <a:rPr lang="en" altLang="zh-CN" sz="2400" dirty="0"/>
              <a:t>), then multiple 45 and then</a:t>
            </a:r>
            <a:r>
              <a:rPr lang="zh-CN" altLang="en-US" sz="2400" dirty="0"/>
              <a:t> </a:t>
            </a:r>
            <a:r>
              <a:rPr lang="en-US" altLang="zh-CN" sz="2400" dirty="0"/>
              <a:t>minus</a:t>
            </a:r>
            <a:r>
              <a:rPr lang="en" altLang="zh-CN" sz="2400" dirty="0"/>
              <a:t> 40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D241DD-656D-1A4B-B255-C515304C70F8}"/>
                  </a:ext>
                </a:extLst>
              </p:cNvPr>
              <p:cNvSpPr txBox="1"/>
              <p:nvPr/>
            </p:nvSpPr>
            <p:spPr>
              <a:xfrm>
                <a:off x="849690" y="1156439"/>
                <a:ext cx="7444619" cy="925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  <m:t>𝐵𝑂𝐷𝑌𝐹𝐴𝑇</m:t>
                          </m:r>
                        </m:e>
                      </m:acc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=44.72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𝐴𝐵𝐷𝑂𝑀𝐸𝑁</m:t>
                          </m:r>
                        </m:num>
                        <m:den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𝐻𝐸𝐼𝐺𝐻𝑇</m:t>
                          </m:r>
                        </m:den>
                      </m:f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−39.82</m:t>
                      </m:r>
                    </m:oMath>
                  </m:oMathPara>
                </a14:m>
                <a:endParaRPr kumimoji="1" lang="zh-CN" altLang="en-US" sz="3200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D241DD-656D-1A4B-B255-C515304C7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90" y="1156439"/>
                <a:ext cx="7444619" cy="925382"/>
              </a:xfrm>
              <a:prstGeom prst="rect">
                <a:avLst/>
              </a:prstGeom>
              <a:blipFill>
                <a:blip r:embed="rId2"/>
                <a:stretch>
                  <a:fillRect l="-511" r="-511" b="-12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45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62276-2806-764E-9038-0C281531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Influential values ( Cook’s distance)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CE0E50-9198-4B68-B388-626C9BE30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95" y="1230313"/>
            <a:ext cx="6622742" cy="4929187"/>
          </a:xfrm>
        </p:spPr>
      </p:pic>
    </p:spTree>
    <p:extLst>
      <p:ext uri="{BB962C8B-B14F-4D97-AF65-F5344CB8AC3E}">
        <p14:creationId xmlns:p14="http://schemas.microsoft.com/office/powerpoint/2010/main" val="218099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24CA6-FC29-CE45-BF78-983DCB89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0FDB7-D184-4D41-B09B-95A84D4B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</a:t>
            </a:r>
          </a:p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Diagnostic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417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8D95D-EAD4-454F-80C1-6FCDC41C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Recheck these 2 point:</a:t>
            </a:r>
            <a:endParaRPr lang="zh-CN" altLang="en-US" dirty="0"/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1D044A8-B722-4213-80AE-DBD4F5F5001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12559" y="1230312"/>
          <a:ext cx="7902791" cy="2116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541">
                  <a:extLst>
                    <a:ext uri="{9D8B030D-6E8A-4147-A177-3AD203B41FA5}">
                      <a16:colId xmlns:a16="http://schemas.microsoft.com/office/drawing/2014/main" val="164102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6637459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35429673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3732576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269875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050085942"/>
                    </a:ext>
                  </a:extLst>
                </a:gridCol>
              </a:tblGrid>
              <a:tr h="70552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Point 228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Point 240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en-US" altLang="zh-CN" baseline="30000" dirty="0"/>
                        <a:t>st</a:t>
                      </a:r>
                      <a:r>
                        <a:rPr lang="en-US" altLang="zh-CN" dirty="0"/>
                        <a:t> Qu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en-US" altLang="zh-CN" baseline="30000" dirty="0"/>
                        <a:t>rd</a:t>
                      </a:r>
                      <a:r>
                        <a:rPr lang="en-US" altLang="zh-CN" dirty="0"/>
                        <a:t> Qu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68267"/>
                  </a:ext>
                </a:extLst>
              </a:tr>
              <a:tr h="705523">
                <a:tc>
                  <a:txBody>
                    <a:bodyPr/>
                    <a:lstStyle/>
                    <a:p>
                      <a:r>
                        <a:rPr lang="en-US" altLang="zh-CN" dirty="0"/>
                        <a:t>Height(inch)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69.5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536871"/>
                  </a:ext>
                </a:extLst>
              </a:tr>
              <a:tr h="705523">
                <a:tc>
                  <a:txBody>
                    <a:bodyPr/>
                    <a:lstStyle/>
                    <a:p>
                      <a:r>
                        <a:rPr lang="en-US" altLang="zh-CN" dirty="0"/>
                        <a:t>Abdomen(cm)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113.8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99.2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582238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B1E8F7C-51D2-438E-86BC-402067CE5F05}"/>
              </a:ext>
            </a:extLst>
          </p:cNvPr>
          <p:cNvSpPr txBox="1"/>
          <p:nvPr/>
        </p:nvSpPr>
        <p:spPr>
          <a:xfrm>
            <a:off x="628650" y="4006049"/>
            <a:ext cx="7778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Since these two most "strange" points have reasonable data, we consider all the points could be involved in our model.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243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F8AEE-7232-4AF3-B81E-AE69B338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Diagnostics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89A1F-F872-4108-89C0-C722EC178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12" y="1766656"/>
            <a:ext cx="7565438" cy="43932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solidFill>
                  <a:schemeClr val="accent4"/>
                </a:solidFill>
              </a:rPr>
              <a:t>Linearity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    Scatter plot with the regression line</a:t>
            </a:r>
          </a:p>
          <a:p>
            <a:pPr marL="457200" indent="-457200">
              <a:buAutoNum type="arabicPeriod" startAt="2"/>
            </a:pPr>
            <a:r>
              <a:rPr lang="en-US" altLang="zh-CN" sz="2400" dirty="0">
                <a:solidFill>
                  <a:schemeClr val="accent4"/>
                </a:solidFill>
              </a:rPr>
              <a:t>Constant variance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    Residual plot</a:t>
            </a:r>
          </a:p>
          <a:p>
            <a:pPr marL="457200" indent="-457200">
              <a:buFont typeface="Arial" panose="020B0604020202020204" pitchFamily="34" charset="0"/>
              <a:buAutoNum type="arabicPeriod" startAt="3"/>
            </a:pPr>
            <a:r>
              <a:rPr lang="en-US" altLang="zh-CN" sz="2400" dirty="0">
                <a:solidFill>
                  <a:schemeClr val="accent4"/>
                </a:solidFill>
              </a:rPr>
              <a:t>N</a:t>
            </a:r>
            <a:r>
              <a:rPr lang="en" altLang="zh-CN" sz="2400" dirty="0" err="1">
                <a:solidFill>
                  <a:schemeClr val="accent4"/>
                </a:solidFill>
              </a:rPr>
              <a:t>orma</a:t>
            </a:r>
            <a:r>
              <a:rPr lang="en-US" altLang="zh-CN" sz="2400" dirty="0">
                <a:solidFill>
                  <a:schemeClr val="accent4"/>
                </a:solidFill>
              </a:rPr>
              <a:t>l</a:t>
            </a:r>
            <a:r>
              <a:rPr lang="en" altLang="zh-CN" sz="2400" dirty="0" err="1">
                <a:solidFill>
                  <a:schemeClr val="accent4"/>
                </a:solidFill>
              </a:rPr>
              <a:t>ly</a:t>
            </a:r>
            <a:r>
              <a:rPr lang="en" altLang="zh-CN" sz="2400" dirty="0">
                <a:solidFill>
                  <a:schemeClr val="accent4"/>
                </a:solidFill>
              </a:rPr>
              <a:t> distributed errors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    Normal QQ plot</a:t>
            </a:r>
          </a:p>
        </p:txBody>
      </p:sp>
    </p:spTree>
    <p:extLst>
      <p:ext uri="{BB962C8B-B14F-4D97-AF65-F5344CB8AC3E}">
        <p14:creationId xmlns:p14="http://schemas.microsoft.com/office/powerpoint/2010/main" val="385717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8BF63-D188-40CD-B1FF-645B1D2D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Scatter plot for </a:t>
            </a:r>
            <a:r>
              <a:rPr lang="en-US" altLang="zh-CN" sz="2800" dirty="0" err="1"/>
              <a:t>BodyFat</a:t>
            </a:r>
            <a:r>
              <a:rPr lang="en-US" altLang="zh-CN" sz="2800" dirty="0"/>
              <a:t> % vs Abdomen/Height</a:t>
            </a:r>
            <a:endParaRPr lang="zh-CN" altLang="en-US" sz="2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54B027-A313-4C13-86EB-A9E2049A2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836" y="1230313"/>
            <a:ext cx="6792328" cy="4929187"/>
          </a:xfrm>
        </p:spPr>
      </p:pic>
    </p:spTree>
    <p:extLst>
      <p:ext uri="{BB962C8B-B14F-4D97-AF65-F5344CB8AC3E}">
        <p14:creationId xmlns:p14="http://schemas.microsoft.com/office/powerpoint/2010/main" val="399546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B5FF4-CF8F-4F5F-8BD9-C4C15407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Residual plot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9840F-6509-4070-AE10-8986C966D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836" y="1230313"/>
            <a:ext cx="6792328" cy="4929187"/>
          </a:xfrm>
        </p:spPr>
      </p:pic>
    </p:spTree>
    <p:extLst>
      <p:ext uri="{BB962C8B-B14F-4D97-AF65-F5344CB8AC3E}">
        <p14:creationId xmlns:p14="http://schemas.microsoft.com/office/powerpoint/2010/main" val="115702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A70BE-C0B8-4730-AA79-580B7AF9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Normal QQ plot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53517E-DA96-4541-B639-D7F8F10DC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836" y="1230313"/>
            <a:ext cx="6792328" cy="4929187"/>
          </a:xfrm>
        </p:spPr>
      </p:pic>
    </p:spTree>
    <p:extLst>
      <p:ext uri="{BB962C8B-B14F-4D97-AF65-F5344CB8AC3E}">
        <p14:creationId xmlns:p14="http://schemas.microsoft.com/office/powerpoint/2010/main" val="36117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029A1-9AFF-4064-9D5E-204FBEFB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Strength and Weakness of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457D3-26AB-41B5-BB45-AC5DD791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677880"/>
            <a:ext cx="7769626" cy="448199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Data cleaning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Seems completed</a:t>
            </a:r>
          </a:p>
          <a:p>
            <a:r>
              <a:rPr lang="en-US" altLang="zh-CN" sz="2400" dirty="0">
                <a:solidFill>
                  <a:schemeClr val="accent4"/>
                </a:solidFill>
              </a:rPr>
              <a:t>Simplicity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2 variables, 1 coefficient, 1 intercept</a:t>
            </a:r>
          </a:p>
          <a:p>
            <a:r>
              <a:rPr lang="en-US" altLang="zh-CN" sz="2400" dirty="0">
                <a:solidFill>
                  <a:schemeClr val="accent4"/>
                </a:solidFill>
              </a:rPr>
              <a:t>Robustness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Remain robust to different body-sized men</a:t>
            </a:r>
          </a:p>
          <a:p>
            <a:r>
              <a:rPr lang="en-US" altLang="zh-CN" sz="2400" dirty="0">
                <a:solidFill>
                  <a:schemeClr val="accent4"/>
                </a:solidFill>
              </a:rPr>
              <a:t>Accuracy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lang="en-US" altLang="zh-CN" sz="2400" dirty="0"/>
              <a:t>  Could improve if adding more variables into  model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3759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7A41B-D667-4700-A17B-68CC0A9A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DCD666-0BFF-477B-9B43-4E56E096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There is almost surely a linear relationship between </a:t>
            </a:r>
            <a:r>
              <a:rPr lang="en-US" altLang="zh-CN" sz="2400" dirty="0" err="1"/>
              <a:t>BodyFat</a:t>
            </a:r>
            <a:r>
              <a:rPr lang="en-US" altLang="zh-CN" sz="2400" dirty="0"/>
              <a:t> % and Abdomen / Height, this is significant at the  α=0.05  level (with p-value &lt;2∗10^(-16) ). And, Abdomen / Height explains about 71% of all the variation in </a:t>
            </a:r>
            <a:r>
              <a:rPr lang="en-US" altLang="zh-CN" sz="2400" dirty="0" err="1"/>
              <a:t>BodyFat</a:t>
            </a:r>
            <a:r>
              <a:rPr lang="en-US" altLang="zh-CN" sz="2400" dirty="0"/>
              <a:t> %, so this model is considered simple and accurate.</a:t>
            </a:r>
          </a:p>
          <a:p>
            <a:r>
              <a:rPr lang="en-US" altLang="zh-CN" sz="2400" dirty="0"/>
              <a:t>According to this model, applied to people with a 70 inch height (the mean of data), a 1.57 cm increase in Abdomen may lead to a 1% increase in </a:t>
            </a:r>
            <a:r>
              <a:rPr lang="en-US" altLang="zh-CN" sz="2400" dirty="0" err="1"/>
              <a:t>BodyFat</a:t>
            </a:r>
            <a:r>
              <a:rPr lang="en-US" altLang="zh-CN" sz="2400" dirty="0"/>
              <a:t> %.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84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62276-2806-764E-9038-0C281531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BBBF5-EA01-7C40-BB99-9963CC8C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Boxplot</a:t>
            </a:r>
          </a:p>
          <a:p>
            <a:r>
              <a:rPr kumimoji="1" lang="en-US" altLang="zh-CN" dirty="0"/>
              <a:t>BODYFAT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</a:t>
            </a:r>
          </a:p>
          <a:p>
            <a:r>
              <a:rPr kumimoji="1" lang="en-US" altLang="zh-CN" dirty="0"/>
              <a:t>BMI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75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0E541-4CE8-054B-A9C4-CAA632E3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Boxplot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BFECB6-BF72-C24A-A3DB-D9B9F865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5" y="1028027"/>
            <a:ext cx="6031849" cy="48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724EE-AC1A-A742-B3B8-40CFC993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Boxplot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6DD48-9E6B-6A40-8654-4AB88975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39,</a:t>
            </a:r>
            <a:r>
              <a:rPr kumimoji="1" lang="zh-CN" altLang="en-US" dirty="0"/>
              <a:t> </a:t>
            </a:r>
            <a:r>
              <a:rPr kumimoji="1" lang="en-US" altLang="zh-CN" dirty="0"/>
              <a:t>41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42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4CBD74-A0B8-B046-B6C7-CCC5232A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11" y="1600589"/>
            <a:ext cx="5467778" cy="43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724EE-AC1A-A742-B3B8-40CFC993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Boxplot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6DD48-9E6B-6A40-8654-4AB88975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31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83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F7D8A8-1302-B14D-BBC3-02455B23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61" y="1627932"/>
            <a:ext cx="5786277" cy="46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8381C-6545-AE49-B7E3-0C70C60E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BODYFAT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E6AEA-444E-554C-B089-8D1473D3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BODYFAT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495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450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73CB3D-BB15-764E-856B-88769413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52" y="1561180"/>
            <a:ext cx="6557496" cy="49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74F88-FBCE-6C4D-8CC2-EF16D3BA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Regression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1CF37-1CF5-0546-8AEF-510E6DA3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96" y="2207684"/>
            <a:ext cx="8147407" cy="24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446FF-039A-1D49-86A9-DB1CE5CB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BMI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86FF7-AB4C-624B-BAAF-3D62C86BF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ADIPOSITY(BMI)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703</a:t>
            </a:r>
            <a:r>
              <a:rPr kumimoji="1" lang="zh-CN" altLang="en-US" dirty="0"/>
              <a:t> * </a:t>
            </a:r>
            <a:r>
              <a:rPr kumimoji="1" lang="en-US" altLang="zh-CN" dirty="0"/>
              <a:t>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^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F943B-B9B4-FF4A-85A9-C32EB843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39" y="1668781"/>
            <a:ext cx="5988122" cy="44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9821"/>
      </p:ext>
    </p:extLst>
  </p:cSld>
  <p:clrMapOvr>
    <a:masterClrMapping/>
  </p:clrMapOvr>
</p:sld>
</file>

<file path=ppt/theme/theme1.xml><?xml version="1.0" encoding="utf-8"?>
<a:theme xmlns:a="http://schemas.openxmlformats.org/drawingml/2006/main" name="Widescreen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0E846AE0-D853-AC47-94D1-3482A1DCFBB8}"/>
    </a:ext>
  </a:extLst>
</a:theme>
</file>

<file path=ppt/theme/theme2.xml><?xml version="1.0" encoding="utf-8"?>
<a:theme xmlns:a="http://schemas.openxmlformats.org/drawingml/2006/main" name="Standard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60AA7164-CC4E-9240-B0C5-11E4DB602E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Widescreen_Geometric</Template>
  <TotalTime>1122</TotalTime>
  <Words>520</Words>
  <Application>Microsoft Macintosh PowerPoint</Application>
  <PresentationFormat>全屏显示(4:3)</PresentationFormat>
  <Paragraphs>108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Widescreen_Geometric</vt:lpstr>
      <vt:lpstr>Standard_Geometric</vt:lpstr>
      <vt:lpstr>Module1: BODYFAT</vt:lpstr>
      <vt:lpstr>Outline of the Analysis</vt:lpstr>
      <vt:lpstr>Data Cleaning</vt:lpstr>
      <vt:lpstr>Boxplot 1</vt:lpstr>
      <vt:lpstr>Boxplot 2</vt:lpstr>
      <vt:lpstr>Boxplot 3</vt:lpstr>
      <vt:lpstr>BODYFAT Calculation</vt:lpstr>
      <vt:lpstr>Linear Regression Prediction</vt:lpstr>
      <vt:lpstr>BMI Calculation</vt:lpstr>
      <vt:lpstr>Linear Regression Prediction</vt:lpstr>
      <vt:lpstr>Final Data</vt:lpstr>
      <vt:lpstr>Variable Selection</vt:lpstr>
      <vt:lpstr>PowerPoint 演示文稿</vt:lpstr>
      <vt:lpstr>VIF Plot</vt:lpstr>
      <vt:lpstr>Models with Single Predictor</vt:lpstr>
      <vt:lpstr>Models with Lowest MSE(under 3 forms)</vt:lpstr>
      <vt:lpstr>Comparison of Two Models</vt:lpstr>
      <vt:lpstr>Final Model</vt:lpstr>
      <vt:lpstr>Influential values ( Cook’s distance)</vt:lpstr>
      <vt:lpstr>Recheck these 2 point:</vt:lpstr>
      <vt:lpstr>Diagnostics</vt:lpstr>
      <vt:lpstr>Scatter plot for BodyFat % vs Abdomen/Height</vt:lpstr>
      <vt:lpstr>Residual plot</vt:lpstr>
      <vt:lpstr>Normal QQ plot</vt:lpstr>
      <vt:lpstr>Strength and Weakness of Model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SIYU WANG</dc:creator>
  <cp:lastModifiedBy>SIYU WANG</cp:lastModifiedBy>
  <cp:revision>35</cp:revision>
  <dcterms:created xsi:type="dcterms:W3CDTF">2019-02-02T20:20:22Z</dcterms:created>
  <dcterms:modified xsi:type="dcterms:W3CDTF">2019-02-05T02:15:41Z</dcterms:modified>
</cp:coreProperties>
</file>